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1896" r:id="rId3"/>
    <p:sldId id="1905" r:id="rId4"/>
    <p:sldId id="1886" r:id="rId5"/>
    <p:sldId id="1889" r:id="rId6"/>
    <p:sldId id="1890" r:id="rId7"/>
    <p:sldId id="1891" r:id="rId8"/>
    <p:sldId id="1893" r:id="rId9"/>
    <p:sldId id="1894" r:id="rId10"/>
    <p:sldId id="1895" r:id="rId11"/>
    <p:sldId id="1906" r:id="rId12"/>
    <p:sldId id="1885" r:id="rId13"/>
    <p:sldId id="1901" r:id="rId14"/>
    <p:sldId id="1898" r:id="rId15"/>
    <p:sldId id="1897" r:id="rId16"/>
    <p:sldId id="1902" r:id="rId17"/>
    <p:sldId id="1907" r:id="rId18"/>
    <p:sldId id="1903" r:id="rId19"/>
    <p:sldId id="1904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5976"/>
  </p:normalViewPr>
  <p:slideViewPr>
    <p:cSldViewPr snapToGrid="0" showGuides="1">
      <p:cViewPr varScale="1">
        <p:scale>
          <a:sx n="112" d="100"/>
          <a:sy n="112" d="100"/>
        </p:scale>
        <p:origin x="48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840753-4009-5500-A440-323603A828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516CC8-1E88-D0CF-0CCF-D7E7FA6887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46128-1610-6161-E170-F210E957AF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E584D-7FED-BD4A-BB6D-CF311F2A8BA5}" type="datetimeFigureOut">
              <a:rPr lang="en-US" smtClean="0"/>
              <a:t>10/27/23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FD7D0A-9DAF-8171-1D17-E5A2F5DAB8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2D7C19-E955-1C59-0834-C1C0CF5E3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2E58D-6D03-FD47-BC1D-43DB2BE780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8087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147E7E-F01B-9080-ECE7-BDEB5F2909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2E4D2E-77A8-F258-4BCE-67A58876F8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7FF32F-4CB9-0620-8187-DCFDC8CE60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E584D-7FED-BD4A-BB6D-CF311F2A8BA5}" type="datetimeFigureOut">
              <a:rPr lang="en-US" smtClean="0"/>
              <a:t>10/27/23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12A258-DF2F-77B7-05F9-81CF00E4C2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517CB6-49B7-179F-AD5F-863D38886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2E58D-6D03-FD47-BC1D-43DB2BE780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9796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1A9F57C-63C8-81DE-5ADE-D1233131E8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05DDCAF-19F8-B70D-415C-5F55E0B3EE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800DB3-2BB8-4BE2-7C6C-E7927A22C2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E584D-7FED-BD4A-BB6D-CF311F2A8BA5}" type="datetimeFigureOut">
              <a:rPr lang="en-US" smtClean="0"/>
              <a:t>10/27/23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6455DC-CBFB-D07B-F8EF-0103D88E60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5DEF1E-219A-885E-31D1-06B2C6259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2E58D-6D03-FD47-BC1D-43DB2BE780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0439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6425AD-53A7-78A4-33B5-FCCE26FAC5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8DB80B-7F05-3FCE-CED5-18B18FE4AC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E5FAE3-E4A5-E2A9-DBFF-AEE45BB00E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E584D-7FED-BD4A-BB6D-CF311F2A8BA5}" type="datetimeFigureOut">
              <a:rPr lang="en-US" smtClean="0"/>
              <a:t>10/27/23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839F7C-938D-463D-3B89-2CD2F9CC80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A36E31-BAE8-4BEA-0A58-9B9CF29D5D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2E58D-6D03-FD47-BC1D-43DB2BE780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9222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5A8085-2A09-E36B-ED4A-B6E785244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663EF8-9704-67FB-5BCC-0BF4A3DA8B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87D5B9-775C-5ADD-B133-ACBC3C68CC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E584D-7FED-BD4A-BB6D-CF311F2A8BA5}" type="datetimeFigureOut">
              <a:rPr lang="en-US" smtClean="0"/>
              <a:t>10/27/23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BB7290-A70A-1C2D-5A6F-F96700EF39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C73D9A-C644-787C-9BEF-9C7318290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2E58D-6D03-FD47-BC1D-43DB2BE780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0956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01E6FE-D52A-C583-CE5A-82B3347461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FDEFBF-304C-0DF1-BF4D-3314E484E1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1A24D4-A94C-CAFF-9DFD-14729802F2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CCFE7C-873D-B0E9-121C-CC5E127516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E584D-7FED-BD4A-BB6D-CF311F2A8BA5}" type="datetimeFigureOut">
              <a:rPr lang="en-US" smtClean="0"/>
              <a:t>10/27/23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F21715-0DB1-207D-A559-050491D047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A02DAD-E96C-9826-16A8-9C416EE05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2E58D-6D03-FD47-BC1D-43DB2BE780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5666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D6F3C0-985D-EC2B-C8AB-BF66BB3F7D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1F56EC-9FAC-67BE-DC74-18306D772B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02D57F-1DD6-236F-5C8B-ECC18F337F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D423ADC-BE55-51DC-ED22-2BC4F97569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16830C2-AAE2-3638-073F-6301B5C7808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CDEF1B3-216B-0CED-DB46-17DC87FF61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E584D-7FED-BD4A-BB6D-CF311F2A8BA5}" type="datetimeFigureOut">
              <a:rPr lang="en-US" smtClean="0"/>
              <a:t>10/27/23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F1D3A4A-E68E-0100-F3CE-C6857F9B09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E00B09-D20C-A714-8D25-90E9897817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2E58D-6D03-FD47-BC1D-43DB2BE780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427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F5D86A-BD2E-9176-8D68-8880D62BB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469CC7F-9AF4-0F52-C479-CE6338CF5C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E584D-7FED-BD4A-BB6D-CF311F2A8BA5}" type="datetimeFigureOut">
              <a:rPr lang="en-US" smtClean="0"/>
              <a:t>10/27/23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B17E78-97A6-7F02-1506-3185FE4C15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7CD485-D183-E6C8-AC56-18339D3F0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2E58D-6D03-FD47-BC1D-43DB2BE780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354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1084838-C7F1-4FA4-30BF-D4C31CED5C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E584D-7FED-BD4A-BB6D-CF311F2A8BA5}" type="datetimeFigureOut">
              <a:rPr lang="en-US" smtClean="0"/>
              <a:t>10/27/23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CF8DD06-4B3B-B8E3-CA0B-9E63FF5434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B6AB73-3A47-F670-888B-B8A04826CA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2E58D-6D03-FD47-BC1D-43DB2BE780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3396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480EA-4D79-B0E3-0577-B889D395E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616920-C8F7-51D6-A660-9A6A5D937C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4EF483-9538-7353-296F-6D21EAD275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7F014C-50EB-4D0F-28AC-658B3783B1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E584D-7FED-BD4A-BB6D-CF311F2A8BA5}" type="datetimeFigureOut">
              <a:rPr lang="en-US" smtClean="0"/>
              <a:t>10/27/23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0DAF53-D450-8AE4-65FC-9CFE2EE1B1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F8E718-5C46-6C38-9E0E-142A504DA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2E58D-6D03-FD47-BC1D-43DB2BE780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4842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0E399-EBC3-18AE-E9EB-C52C12D4F4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59D31A4-6E31-D301-24FF-FEE8A541856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8C4EC7-6644-57E6-9572-5E1BC5C377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069FF1-568A-B31F-DD79-F33E58F821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E584D-7FED-BD4A-BB6D-CF311F2A8BA5}" type="datetimeFigureOut">
              <a:rPr lang="en-US" smtClean="0"/>
              <a:t>10/27/23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02110A-4E28-B679-78CF-AB8D2C53D8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503F11-87E9-363F-7036-B2D577836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2E58D-6D03-FD47-BC1D-43DB2BE780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9425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CE8EE1B-B8CB-4C92-CC3E-8BD79BB5D2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E21483-C812-05A6-87D7-2690568A3C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2EF52D-128A-970C-4DBF-D74858E400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CE584D-7FED-BD4A-BB6D-CF311F2A8BA5}" type="datetimeFigureOut">
              <a:rPr lang="en-US" smtClean="0"/>
              <a:t>10/27/23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45D964-0963-0BF1-E4CE-53AA8FE084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84ECB6-6651-38B7-9A2F-E55AFB339B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22E58D-6D03-FD47-BC1D-43DB2BE780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1137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B2F4B5B-5691-7737-33D8-DD6E88DD7EDC}"/>
              </a:ext>
            </a:extLst>
          </p:cNvPr>
          <p:cNvSpPr txBox="1"/>
          <p:nvPr/>
        </p:nvSpPr>
        <p:spPr>
          <a:xfrm>
            <a:off x="1" y="0"/>
            <a:ext cx="12191999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+mn-lt"/>
              </a:rPr>
              <a:t>Today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BE44ED-8238-2A25-8369-EF886F143F3E}"/>
              </a:ext>
            </a:extLst>
          </p:cNvPr>
          <p:cNvSpPr txBox="1"/>
          <p:nvPr/>
        </p:nvSpPr>
        <p:spPr>
          <a:xfrm>
            <a:off x="1278255" y="3429000"/>
            <a:ext cx="963549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dirty="0"/>
              <a:t>Review of equations for prognostic variables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Using </a:t>
            </a:r>
            <a:r>
              <a:rPr lang="en-US" sz="2400" dirty="0" err="1"/>
              <a:t>PropagateClimateState</a:t>
            </a:r>
            <a:r>
              <a:rPr lang="en-US" sz="2400" dirty="0"/>
              <a:t> to model Earth’s climate over time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Diagnostic variables (Tier 1, Tier 2)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Inspecting the results of a Cambio2.0 run (including temperature!)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993B84A-8556-3E1E-ED24-37045F676AEC}"/>
              </a:ext>
            </a:extLst>
          </p:cNvPr>
          <p:cNvSpPr txBox="1"/>
          <p:nvPr/>
        </p:nvSpPr>
        <p:spPr>
          <a:xfrm>
            <a:off x="695325" y="1114335"/>
            <a:ext cx="102184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1</a:t>
            </a:r>
            <a:r>
              <a:rPr lang="en-US" sz="2400" baseline="30000" dirty="0"/>
              <a:t>st</a:t>
            </a:r>
            <a:r>
              <a:rPr lang="en-US" sz="2400" dirty="0"/>
              <a:t> … what’s in store for the coming weeks</a:t>
            </a:r>
          </a:p>
          <a:p>
            <a:pPr algn="ctr"/>
            <a:r>
              <a:rPr lang="en-US" sz="2400" dirty="0"/>
              <a:t>Then … </a:t>
            </a:r>
          </a:p>
        </p:txBody>
      </p:sp>
    </p:spTree>
    <p:extLst>
      <p:ext uri="{BB962C8B-B14F-4D97-AF65-F5344CB8AC3E}">
        <p14:creationId xmlns:p14="http://schemas.microsoft.com/office/powerpoint/2010/main" val="2877962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5F7BB53-63CC-83FD-12D7-B83E45BA8279}"/>
              </a:ext>
            </a:extLst>
          </p:cNvPr>
          <p:cNvSpPr txBox="1"/>
          <p:nvPr/>
        </p:nvSpPr>
        <p:spPr>
          <a:xfrm>
            <a:off x="0" y="0"/>
            <a:ext cx="12191999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Using </a:t>
            </a:r>
            <a:r>
              <a:rPr lang="en-US" sz="2400" b="1" dirty="0" err="1"/>
              <a:t>PropagateClimateState</a:t>
            </a:r>
            <a:r>
              <a:rPr lang="en-US" sz="2400" b="1" dirty="0"/>
              <a:t> to model Earth’s climate over time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4AF3CFE-5BE8-0F19-2071-EE92783259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472" y="666749"/>
            <a:ext cx="10942383" cy="5900305"/>
          </a:xfrm>
          <a:prstGeom prst="rect">
            <a:avLst/>
          </a:prstGeom>
        </p:spPr>
      </p:pic>
      <p:sp>
        <p:nvSpPr>
          <p:cNvPr id="4" name="Arc 3">
            <a:extLst>
              <a:ext uri="{FF2B5EF4-FFF2-40B4-BE49-F238E27FC236}">
                <a16:creationId xmlns:a16="http://schemas.microsoft.com/office/drawing/2014/main" id="{DAABFCA3-59EB-98B6-8EC2-F953EA181E99}"/>
              </a:ext>
            </a:extLst>
          </p:cNvPr>
          <p:cNvSpPr/>
          <p:nvPr/>
        </p:nvSpPr>
        <p:spPr>
          <a:xfrm flipH="1">
            <a:off x="-400052" y="3337560"/>
            <a:ext cx="6835141" cy="4217669"/>
          </a:xfrm>
          <a:prstGeom prst="arc">
            <a:avLst>
              <a:gd name="adj1" fmla="val 10782280"/>
              <a:gd name="adj2" fmla="val 13647742"/>
            </a:avLst>
          </a:prstGeom>
          <a:ln w="127000">
            <a:solidFill>
              <a:schemeClr val="accent1">
                <a:alpha val="62000"/>
              </a:schemeClr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89504C6-A102-9A6F-4774-D2F4C0412F90}"/>
              </a:ext>
            </a:extLst>
          </p:cNvPr>
          <p:cNvSpPr/>
          <p:nvPr/>
        </p:nvSpPr>
        <p:spPr>
          <a:xfrm>
            <a:off x="526472" y="2880360"/>
            <a:ext cx="5760028" cy="537210"/>
          </a:xfrm>
          <a:prstGeom prst="roundRect">
            <a:avLst/>
          </a:prstGeom>
          <a:solidFill>
            <a:schemeClr val="accent1">
              <a:alpha val="26000"/>
            </a:schemeClr>
          </a:solidFill>
          <a:ln>
            <a:solidFill>
              <a:schemeClr val="accent1">
                <a:shade val="15000"/>
                <a:alpha val="42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F796D094-56C8-2FCE-3E2B-A37B023DA0C6}"/>
              </a:ext>
            </a:extLst>
          </p:cNvPr>
          <p:cNvSpPr/>
          <p:nvPr/>
        </p:nvSpPr>
        <p:spPr>
          <a:xfrm rot="15946055">
            <a:off x="518117" y="5307022"/>
            <a:ext cx="661472" cy="1228628"/>
          </a:xfrm>
          <a:prstGeom prst="arc">
            <a:avLst>
              <a:gd name="adj1" fmla="val 10782280"/>
              <a:gd name="adj2" fmla="val 0"/>
            </a:avLst>
          </a:prstGeom>
          <a:ln w="127000">
            <a:solidFill>
              <a:schemeClr val="accent1">
                <a:alpha val="80000"/>
              </a:schemeClr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c 10">
            <a:extLst>
              <a:ext uri="{FF2B5EF4-FFF2-40B4-BE49-F238E27FC236}">
                <a16:creationId xmlns:a16="http://schemas.microsoft.com/office/drawing/2014/main" id="{E46C0825-FE3F-4EE2-8E49-F814350AB25F}"/>
              </a:ext>
            </a:extLst>
          </p:cNvPr>
          <p:cNvSpPr/>
          <p:nvPr/>
        </p:nvSpPr>
        <p:spPr>
          <a:xfrm>
            <a:off x="1795038" y="5074054"/>
            <a:ext cx="2674620" cy="803912"/>
          </a:xfrm>
          <a:prstGeom prst="arc">
            <a:avLst>
              <a:gd name="adj1" fmla="val 10782280"/>
              <a:gd name="adj2" fmla="val 0"/>
            </a:avLst>
          </a:prstGeom>
          <a:ln w="127000">
            <a:solidFill>
              <a:schemeClr val="accent1">
                <a:alpha val="73000"/>
              </a:schemeClr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c 6">
            <a:extLst>
              <a:ext uri="{FF2B5EF4-FFF2-40B4-BE49-F238E27FC236}">
                <a16:creationId xmlns:a16="http://schemas.microsoft.com/office/drawing/2014/main" id="{79A3AE30-DF63-9B85-8CE5-2A1FD8DC0DB7}"/>
              </a:ext>
            </a:extLst>
          </p:cNvPr>
          <p:cNvSpPr/>
          <p:nvPr/>
        </p:nvSpPr>
        <p:spPr>
          <a:xfrm flipH="1" flipV="1">
            <a:off x="1880232" y="5416300"/>
            <a:ext cx="4006217" cy="666749"/>
          </a:xfrm>
          <a:prstGeom prst="arc">
            <a:avLst>
              <a:gd name="adj1" fmla="val 10782280"/>
              <a:gd name="adj2" fmla="val 0"/>
            </a:avLst>
          </a:prstGeom>
          <a:ln w="127000">
            <a:solidFill>
              <a:schemeClr val="accent1">
                <a:alpha val="66000"/>
              </a:schemeClr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5362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B2F4B5B-5691-7737-33D8-DD6E88DD7EDC}"/>
              </a:ext>
            </a:extLst>
          </p:cNvPr>
          <p:cNvSpPr txBox="1"/>
          <p:nvPr/>
        </p:nvSpPr>
        <p:spPr>
          <a:xfrm>
            <a:off x="1" y="0"/>
            <a:ext cx="12191999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+mn-lt"/>
              </a:rPr>
              <a:t>Today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BE44ED-8238-2A25-8369-EF886F143F3E}"/>
              </a:ext>
            </a:extLst>
          </p:cNvPr>
          <p:cNvSpPr txBox="1"/>
          <p:nvPr/>
        </p:nvSpPr>
        <p:spPr>
          <a:xfrm>
            <a:off x="1085850" y="1911935"/>
            <a:ext cx="963549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dirty="0"/>
              <a:t>Review of equations for prognostic variables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Using </a:t>
            </a:r>
            <a:r>
              <a:rPr lang="en-US" sz="2400" dirty="0" err="1"/>
              <a:t>PropagateClimateState</a:t>
            </a:r>
            <a:r>
              <a:rPr lang="en-US" sz="2400" dirty="0"/>
              <a:t> to model Earth’s climate over time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b="1" dirty="0"/>
              <a:t>Diagnostic variables (Tier 1, Tier 2)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Inspecting the results of a Cambio2.0 run (including temperature!)</a:t>
            </a:r>
          </a:p>
        </p:txBody>
      </p:sp>
    </p:spTree>
    <p:extLst>
      <p:ext uri="{BB962C8B-B14F-4D97-AF65-F5344CB8AC3E}">
        <p14:creationId xmlns:p14="http://schemas.microsoft.com/office/powerpoint/2010/main" val="19987466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AC7C58A5-C6DF-5140-B42C-771BB4BF5F67}"/>
              </a:ext>
            </a:extLst>
          </p:cNvPr>
          <p:cNvSpPr txBox="1"/>
          <p:nvPr/>
        </p:nvSpPr>
        <p:spPr>
          <a:xfrm>
            <a:off x="1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Diagnostic variables – these are the ones we talked about last time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53859A0-1559-07D1-E8CA-200B85C291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810" y="680720"/>
            <a:ext cx="6212840" cy="189086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E3CDBB7-595F-3C2B-353F-3D6E04F16C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9760" y="1385908"/>
            <a:ext cx="6212840" cy="187802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81B27E2-9E67-C50E-C1F6-CA94223AE33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7388"/>
          <a:stretch/>
        </p:blipFill>
        <p:spPr>
          <a:xfrm>
            <a:off x="130810" y="2790639"/>
            <a:ext cx="4384040" cy="58081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38FBBF5-6697-57CF-6E4A-B153E8B41F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810" y="3601850"/>
            <a:ext cx="5853430" cy="156807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49F72EA-A50C-9F00-BFB0-FFCCA7019B4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73074"/>
          <a:stretch/>
        </p:blipFill>
        <p:spPr>
          <a:xfrm>
            <a:off x="6176010" y="3429000"/>
            <a:ext cx="5946142" cy="79182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CD06EED-1589-D16B-76B0-8083FA0C102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76010" y="4339833"/>
            <a:ext cx="5163820" cy="83009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A94BED8-D7E3-B111-52D8-536B28684DF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0810" y="5337251"/>
            <a:ext cx="5384800" cy="840029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8957710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AC7C58A5-C6DF-5140-B42C-771BB4BF5F67}"/>
              </a:ext>
            </a:extLst>
          </p:cNvPr>
          <p:cNvSpPr txBox="1"/>
          <p:nvPr/>
        </p:nvSpPr>
        <p:spPr>
          <a:xfrm>
            <a:off x="1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Diagnostic variables – in Cambio2.0, we’ve moved all of them into Conn3450Lib 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53859A0-1559-07D1-E8CA-200B85C291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810" y="680720"/>
            <a:ext cx="6212840" cy="189086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E3CDBB7-595F-3C2B-353F-3D6E04F16C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9760" y="1385908"/>
            <a:ext cx="6212840" cy="187802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81B27E2-9E67-C50E-C1F6-CA94223AE33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7388"/>
          <a:stretch/>
        </p:blipFill>
        <p:spPr>
          <a:xfrm>
            <a:off x="130810" y="2790639"/>
            <a:ext cx="4384040" cy="58081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38FBBF5-6697-57CF-6E4A-B153E8B41F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810" y="3601850"/>
            <a:ext cx="5853430" cy="156807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49F72EA-A50C-9F00-BFB0-FFCCA7019B4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73074"/>
          <a:stretch/>
        </p:blipFill>
        <p:spPr>
          <a:xfrm>
            <a:off x="6176010" y="3429000"/>
            <a:ext cx="5946142" cy="79182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CD06EED-1589-D16B-76B0-8083FA0C102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76010" y="4339833"/>
            <a:ext cx="5163820" cy="83009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A94BED8-D7E3-B111-52D8-536B28684DF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0810" y="5337251"/>
            <a:ext cx="5384800" cy="84002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D9DDE59-C58E-4EB6-D3AD-BA4C07513B2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00854" y="2540678"/>
            <a:ext cx="9366771" cy="1284022"/>
          </a:xfrm>
          <a:prstGeom prst="rect">
            <a:avLst/>
          </a:prstGeom>
          <a:ln w="5715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1478950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AC7C58A5-C6DF-5140-B42C-771BB4BF5F67}"/>
              </a:ext>
            </a:extLst>
          </p:cNvPr>
          <p:cNvSpPr txBox="1"/>
          <p:nvPr/>
        </p:nvSpPr>
        <p:spPr>
          <a:xfrm>
            <a:off x="1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Diagnostic variables – In particular, </a:t>
            </a:r>
            <a:r>
              <a:rPr lang="en-US" sz="2400" b="1" dirty="0" err="1"/>
              <a:t>Diagnose_T_anomaly</a:t>
            </a:r>
            <a:r>
              <a:rPr lang="en-US" sz="2400" b="1" dirty="0"/>
              <a:t> calculates the temperature anomaly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1F67801-C1E1-9542-D799-424ECA9C04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293" y="599865"/>
            <a:ext cx="9833165" cy="3388622"/>
          </a:xfrm>
          <a:prstGeom prst="rect">
            <a:avLst/>
          </a:prstGeom>
          <a:ln w="57150">
            <a:solidFill>
              <a:schemeClr val="accent1"/>
            </a:solidFill>
          </a:ln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53A3A65A-DF6E-ABD2-A09A-1E11F6C71ECD}"/>
              </a:ext>
            </a:extLst>
          </p:cNvPr>
          <p:cNvGrpSpPr/>
          <p:nvPr/>
        </p:nvGrpSpPr>
        <p:grpSpPr>
          <a:xfrm>
            <a:off x="7145163" y="4161067"/>
            <a:ext cx="4240530" cy="2486397"/>
            <a:chOff x="7099300" y="3759451"/>
            <a:chExt cx="4240530" cy="2486397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8A9B24DB-65B4-ED51-EEAD-8BD985816C3D}"/>
                </a:ext>
              </a:extLst>
            </p:cNvPr>
            <p:cNvGrpSpPr/>
            <p:nvPr/>
          </p:nvGrpSpPr>
          <p:grpSpPr>
            <a:xfrm>
              <a:off x="7099300" y="3759451"/>
              <a:ext cx="4240530" cy="2486397"/>
              <a:chOff x="7099300" y="3759451"/>
              <a:chExt cx="4240530" cy="2486397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E2D91F2C-4B7B-A5D9-EF16-4CD04B00CFC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8519"/>
              <a:stretch/>
            </p:blipFill>
            <p:spPr>
              <a:xfrm>
                <a:off x="7099300" y="3759451"/>
                <a:ext cx="4240530" cy="2486397"/>
              </a:xfrm>
              <a:prstGeom prst="rect">
                <a:avLst/>
              </a:prstGeom>
              <a:ln w="57150">
                <a:solidFill>
                  <a:schemeClr val="accent1"/>
                </a:solidFill>
              </a:ln>
            </p:spPr>
          </p:pic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D8B0BE8E-90D3-88D1-59FE-20AC7AB3A802}"/>
                  </a:ext>
                </a:extLst>
              </p:cNvPr>
              <p:cNvSpPr/>
              <p:nvPr/>
            </p:nvSpPr>
            <p:spPr>
              <a:xfrm>
                <a:off x="8716644" y="4852021"/>
                <a:ext cx="1547496" cy="381314"/>
              </a:xfrm>
              <a:prstGeom prst="roundRect">
                <a:avLst/>
              </a:prstGeom>
              <a:solidFill>
                <a:schemeClr val="accent1">
                  <a:alpha val="26000"/>
                </a:schemeClr>
              </a:solidFill>
              <a:ln>
                <a:solidFill>
                  <a:schemeClr val="accent1">
                    <a:shade val="15000"/>
                    <a:alpha val="42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5AB35AA-99BD-EFB3-5B22-4A331AC89F8A}"/>
                </a:ext>
              </a:extLst>
            </p:cNvPr>
            <p:cNvSpPr txBox="1"/>
            <p:nvPr/>
          </p:nvSpPr>
          <p:spPr>
            <a:xfrm>
              <a:off x="8333740" y="5382645"/>
              <a:ext cx="296022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i="1" dirty="0"/>
                <a:t>CS</a:t>
              </a:r>
              <a:r>
                <a:rPr lang="en-US" sz="2400" dirty="0"/>
                <a:t> = slope of this line</a:t>
              </a:r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215973E1-2862-C591-ABA5-5EB5B15FD8A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1281" r="1149" b="12647"/>
          <a:stretch/>
        </p:blipFill>
        <p:spPr>
          <a:xfrm>
            <a:off x="151928" y="4365557"/>
            <a:ext cx="9707788" cy="341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2596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AC7C58A5-C6DF-5140-B42C-771BB4BF5F67}"/>
              </a:ext>
            </a:extLst>
          </p:cNvPr>
          <p:cNvSpPr txBox="1"/>
          <p:nvPr/>
        </p:nvSpPr>
        <p:spPr>
          <a:xfrm>
            <a:off x="1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Diagnostic variables – pH and </a:t>
            </a:r>
            <a:r>
              <a:rPr lang="en-US" sz="2400" b="1" dirty="0" err="1"/>
              <a:t>T_anomaly</a:t>
            </a:r>
            <a:r>
              <a:rPr lang="en-US" sz="2400" b="1" dirty="0"/>
              <a:t> are “Tier 1” diagnostics b/c they come from </a:t>
            </a:r>
            <a:r>
              <a:rPr lang="en-US" sz="2400" b="1" dirty="0" err="1"/>
              <a:t>C_atm</a:t>
            </a:r>
            <a:endParaRPr lang="en-US" sz="24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2129A7D-1FFA-159A-D30A-623110D677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5607" y="762748"/>
            <a:ext cx="8836627" cy="5651580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325B85F-9E91-144C-D384-EDAA604BF35C}"/>
              </a:ext>
            </a:extLst>
          </p:cNvPr>
          <p:cNvSpPr/>
          <p:nvPr/>
        </p:nvSpPr>
        <p:spPr>
          <a:xfrm>
            <a:off x="1684514" y="4650059"/>
            <a:ext cx="6232852" cy="657921"/>
          </a:xfrm>
          <a:prstGeom prst="roundRect">
            <a:avLst/>
          </a:prstGeom>
          <a:solidFill>
            <a:schemeClr val="accent1">
              <a:alpha val="26000"/>
            </a:schemeClr>
          </a:solidFill>
          <a:ln>
            <a:solidFill>
              <a:schemeClr val="accent1">
                <a:shade val="15000"/>
                <a:alpha val="42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0040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AC7C58A5-C6DF-5140-B42C-771BB4BF5F67}"/>
              </a:ext>
            </a:extLst>
          </p:cNvPr>
          <p:cNvSpPr txBox="1"/>
          <p:nvPr/>
        </p:nvSpPr>
        <p:spPr>
          <a:xfrm>
            <a:off x="1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Diagnostic variables – albedo, T_C, and T_F are “Tier 2” b/c they come from </a:t>
            </a:r>
            <a:r>
              <a:rPr lang="en-US" sz="2400" b="1" dirty="0" err="1"/>
              <a:t>T_anomaly</a:t>
            </a:r>
            <a:endParaRPr lang="en-US" sz="24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2129A7D-1FFA-159A-D30A-623110D677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5607" y="762748"/>
            <a:ext cx="8836627" cy="5651580"/>
          </a:xfrm>
          <a:prstGeom prst="rect">
            <a:avLst/>
          </a:prstGeom>
        </p:spPr>
      </p:pic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DE110CE2-B32B-4218-735E-B6DFA98BC4F3}"/>
              </a:ext>
            </a:extLst>
          </p:cNvPr>
          <p:cNvSpPr/>
          <p:nvPr/>
        </p:nvSpPr>
        <p:spPr>
          <a:xfrm>
            <a:off x="1617607" y="5452947"/>
            <a:ext cx="6232852" cy="961382"/>
          </a:xfrm>
          <a:prstGeom prst="roundRect">
            <a:avLst/>
          </a:prstGeom>
          <a:solidFill>
            <a:schemeClr val="accent1">
              <a:alpha val="26000"/>
            </a:schemeClr>
          </a:solidFill>
          <a:ln>
            <a:solidFill>
              <a:schemeClr val="accent1">
                <a:shade val="15000"/>
                <a:alpha val="42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7968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B2F4B5B-5691-7737-33D8-DD6E88DD7EDC}"/>
              </a:ext>
            </a:extLst>
          </p:cNvPr>
          <p:cNvSpPr txBox="1"/>
          <p:nvPr/>
        </p:nvSpPr>
        <p:spPr>
          <a:xfrm>
            <a:off x="1" y="0"/>
            <a:ext cx="12191999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+mn-lt"/>
              </a:rPr>
              <a:t>Today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BE44ED-8238-2A25-8369-EF886F143F3E}"/>
              </a:ext>
            </a:extLst>
          </p:cNvPr>
          <p:cNvSpPr txBox="1"/>
          <p:nvPr/>
        </p:nvSpPr>
        <p:spPr>
          <a:xfrm>
            <a:off x="1085850" y="1911935"/>
            <a:ext cx="963549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dirty="0"/>
              <a:t>Review of equations for prognostic variables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Using </a:t>
            </a:r>
            <a:r>
              <a:rPr lang="en-US" sz="2400" dirty="0" err="1"/>
              <a:t>PropagateClimateState</a:t>
            </a:r>
            <a:r>
              <a:rPr lang="en-US" sz="2400" dirty="0"/>
              <a:t> to model Earth’s climate over time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Diagnostic variables (Tier 1, Tier 2)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b="1" dirty="0"/>
              <a:t>Inspecting the results of a Cambio2.0 run (including temperature!)</a:t>
            </a:r>
          </a:p>
        </p:txBody>
      </p:sp>
    </p:spTree>
    <p:extLst>
      <p:ext uri="{BB962C8B-B14F-4D97-AF65-F5344CB8AC3E}">
        <p14:creationId xmlns:p14="http://schemas.microsoft.com/office/powerpoint/2010/main" val="12935185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AC7C58A5-C6DF-5140-B42C-771BB4BF5F67}"/>
              </a:ext>
            </a:extLst>
          </p:cNvPr>
          <p:cNvSpPr txBox="1"/>
          <p:nvPr/>
        </p:nvSpPr>
        <p:spPr>
          <a:xfrm>
            <a:off x="1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Inspecting the results of a Cambio2.0 run – Amounts of carbon in the atmosphere and ocean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09C44F-5702-B67B-7DE8-0C8050F35A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10" y="584233"/>
            <a:ext cx="6888480" cy="33001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5A3C5E-B82F-5815-1E28-F8844B2371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6320" y="1853313"/>
            <a:ext cx="6713219" cy="4894622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831020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AC7C58A5-C6DF-5140-B42C-771BB4BF5F67}"/>
              </a:ext>
            </a:extLst>
          </p:cNvPr>
          <p:cNvSpPr txBox="1"/>
          <p:nvPr/>
        </p:nvSpPr>
        <p:spPr>
          <a:xfrm>
            <a:off x="1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Inspecting the results of a Cambio2.0 run – For the first time … global temperature anomaly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65C22D2-F02F-5520-F0DC-1D95C08424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" y="623222"/>
            <a:ext cx="7772400" cy="195395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4301E09-CC88-4F73-935B-B028944739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72"/>
          <a:stretch/>
        </p:blipFill>
        <p:spPr>
          <a:xfrm>
            <a:off x="4789170" y="1668779"/>
            <a:ext cx="6896100" cy="502868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226902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2BFADF4-31E0-A33D-E6E7-7569C6E481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408" b="10817"/>
          <a:stretch/>
        </p:blipFill>
        <p:spPr>
          <a:xfrm>
            <a:off x="2708910" y="-1"/>
            <a:ext cx="8538210" cy="663501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B2F4B5B-5691-7737-33D8-DD6E88DD7EDC}"/>
              </a:ext>
            </a:extLst>
          </p:cNvPr>
          <p:cNvSpPr txBox="1"/>
          <p:nvPr/>
        </p:nvSpPr>
        <p:spPr>
          <a:xfrm>
            <a:off x="1" y="0"/>
            <a:ext cx="2548889" cy="1200329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E</a:t>
            </a:r>
            <a:r>
              <a:rPr lang="en-US" sz="2400" b="1" dirty="0">
                <a:latin typeface="+mn-lt"/>
              </a:rPr>
              <a:t>quations for prognostic variables  </a:t>
            </a:r>
          </a:p>
        </p:txBody>
      </p:sp>
    </p:spTree>
    <p:extLst>
      <p:ext uri="{BB962C8B-B14F-4D97-AF65-F5344CB8AC3E}">
        <p14:creationId xmlns:p14="http://schemas.microsoft.com/office/powerpoint/2010/main" val="18855885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B2F4B5B-5691-7737-33D8-DD6E88DD7EDC}"/>
              </a:ext>
            </a:extLst>
          </p:cNvPr>
          <p:cNvSpPr txBox="1"/>
          <p:nvPr/>
        </p:nvSpPr>
        <p:spPr>
          <a:xfrm>
            <a:off x="1" y="0"/>
            <a:ext cx="12191999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+mn-lt"/>
              </a:rPr>
              <a:t>Today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BE44ED-8238-2A25-8369-EF886F143F3E}"/>
              </a:ext>
            </a:extLst>
          </p:cNvPr>
          <p:cNvSpPr txBox="1"/>
          <p:nvPr/>
        </p:nvSpPr>
        <p:spPr>
          <a:xfrm>
            <a:off x="1085850" y="1911935"/>
            <a:ext cx="963549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dirty="0"/>
              <a:t>Review of equations for prognostic variables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b="1" dirty="0"/>
              <a:t>Using </a:t>
            </a:r>
            <a:r>
              <a:rPr lang="en-US" sz="2400" b="1" dirty="0" err="1"/>
              <a:t>PropagateClimateState</a:t>
            </a:r>
            <a:r>
              <a:rPr lang="en-US" sz="2400" b="1" dirty="0"/>
              <a:t> to model Earth’s climate over time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Diagnostic variables (Tier 1, Tier 2)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Inspecting the results of a Cambio2.0 run (including temperature!)</a:t>
            </a:r>
          </a:p>
        </p:txBody>
      </p:sp>
    </p:spTree>
    <p:extLst>
      <p:ext uri="{BB962C8B-B14F-4D97-AF65-F5344CB8AC3E}">
        <p14:creationId xmlns:p14="http://schemas.microsoft.com/office/powerpoint/2010/main" val="30406862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5F7BB53-63CC-83FD-12D7-B83E45BA8279}"/>
              </a:ext>
            </a:extLst>
          </p:cNvPr>
          <p:cNvSpPr txBox="1"/>
          <p:nvPr/>
        </p:nvSpPr>
        <p:spPr>
          <a:xfrm>
            <a:off x="0" y="0"/>
            <a:ext cx="12191999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Using </a:t>
            </a:r>
            <a:r>
              <a:rPr lang="en-US" sz="2400" b="1" dirty="0" err="1"/>
              <a:t>PropagateClimateState</a:t>
            </a:r>
            <a:r>
              <a:rPr lang="en-US" sz="2400" b="1" dirty="0"/>
              <a:t> to model Earth’s climate over time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4AF3CFE-5BE8-0F19-2071-EE92783259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472" y="666749"/>
            <a:ext cx="10942383" cy="5900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0352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5F7BB53-63CC-83FD-12D7-B83E45BA8279}"/>
              </a:ext>
            </a:extLst>
          </p:cNvPr>
          <p:cNvSpPr txBox="1"/>
          <p:nvPr/>
        </p:nvSpPr>
        <p:spPr>
          <a:xfrm>
            <a:off x="0" y="0"/>
            <a:ext cx="12191999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Using </a:t>
            </a:r>
            <a:r>
              <a:rPr lang="en-US" sz="2400" b="1" dirty="0" err="1"/>
              <a:t>PropagateClimateState</a:t>
            </a:r>
            <a:r>
              <a:rPr lang="en-US" sz="2400" b="1" dirty="0"/>
              <a:t> to model Earth’s climate over time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4AF3CFE-5BE8-0F19-2071-EE92783259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472" y="666749"/>
            <a:ext cx="10942383" cy="5900305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C318A6C-2212-42D1-A802-291DF5521E9D}"/>
              </a:ext>
            </a:extLst>
          </p:cNvPr>
          <p:cNvSpPr/>
          <p:nvPr/>
        </p:nvSpPr>
        <p:spPr>
          <a:xfrm>
            <a:off x="526472" y="2880360"/>
            <a:ext cx="5760028" cy="537210"/>
          </a:xfrm>
          <a:prstGeom prst="roundRect">
            <a:avLst/>
          </a:prstGeom>
          <a:solidFill>
            <a:schemeClr val="accent1">
              <a:alpha val="26000"/>
            </a:schemeClr>
          </a:solidFill>
          <a:ln>
            <a:solidFill>
              <a:schemeClr val="accent1">
                <a:shade val="15000"/>
                <a:alpha val="42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2D066D8-F5BC-03A2-A57A-1D5745D2E1C9}"/>
              </a:ext>
            </a:extLst>
          </p:cNvPr>
          <p:cNvSpPr txBox="1"/>
          <p:nvPr/>
        </p:nvSpPr>
        <p:spPr>
          <a:xfrm>
            <a:off x="6503670" y="2733466"/>
            <a:ext cx="3337560" cy="83099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We create the starting climate state</a:t>
            </a:r>
          </a:p>
        </p:txBody>
      </p:sp>
    </p:spTree>
    <p:extLst>
      <p:ext uri="{BB962C8B-B14F-4D97-AF65-F5344CB8AC3E}">
        <p14:creationId xmlns:p14="http://schemas.microsoft.com/office/powerpoint/2010/main" val="16442116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5F7BB53-63CC-83FD-12D7-B83E45BA8279}"/>
              </a:ext>
            </a:extLst>
          </p:cNvPr>
          <p:cNvSpPr txBox="1"/>
          <p:nvPr/>
        </p:nvSpPr>
        <p:spPr>
          <a:xfrm>
            <a:off x="0" y="0"/>
            <a:ext cx="12191999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Using </a:t>
            </a:r>
            <a:r>
              <a:rPr lang="en-US" sz="2400" b="1" dirty="0" err="1"/>
              <a:t>PropagateClimateState</a:t>
            </a:r>
            <a:r>
              <a:rPr lang="en-US" sz="2400" b="1" dirty="0"/>
              <a:t> to model Earth’s climate over time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4AF3CFE-5BE8-0F19-2071-EE92783259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472" y="666749"/>
            <a:ext cx="10942383" cy="590030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2D066D8-F5BC-03A2-A57A-1D5745D2E1C9}"/>
              </a:ext>
            </a:extLst>
          </p:cNvPr>
          <p:cNvSpPr txBox="1"/>
          <p:nvPr/>
        </p:nvSpPr>
        <p:spPr>
          <a:xfrm>
            <a:off x="6786334" y="4343400"/>
            <a:ext cx="4879194" cy="83099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The starting climate state is given as input to the climate propagator</a:t>
            </a:r>
          </a:p>
        </p:txBody>
      </p:sp>
      <p:sp>
        <p:nvSpPr>
          <p:cNvPr id="4" name="Arc 3">
            <a:extLst>
              <a:ext uri="{FF2B5EF4-FFF2-40B4-BE49-F238E27FC236}">
                <a16:creationId xmlns:a16="http://schemas.microsoft.com/office/drawing/2014/main" id="{DAABFCA3-59EB-98B6-8EC2-F953EA181E99}"/>
              </a:ext>
            </a:extLst>
          </p:cNvPr>
          <p:cNvSpPr/>
          <p:nvPr/>
        </p:nvSpPr>
        <p:spPr>
          <a:xfrm flipH="1">
            <a:off x="-400052" y="3337560"/>
            <a:ext cx="6835141" cy="4217669"/>
          </a:xfrm>
          <a:prstGeom prst="arc">
            <a:avLst>
              <a:gd name="adj1" fmla="val 10782280"/>
              <a:gd name="adj2" fmla="val 13647742"/>
            </a:avLst>
          </a:prstGeom>
          <a:ln w="127000">
            <a:solidFill>
              <a:schemeClr val="accent1">
                <a:alpha val="53000"/>
              </a:schemeClr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89504C6-A102-9A6F-4774-D2F4C0412F90}"/>
              </a:ext>
            </a:extLst>
          </p:cNvPr>
          <p:cNvSpPr/>
          <p:nvPr/>
        </p:nvSpPr>
        <p:spPr>
          <a:xfrm>
            <a:off x="526472" y="2880360"/>
            <a:ext cx="5760028" cy="537210"/>
          </a:xfrm>
          <a:prstGeom prst="roundRect">
            <a:avLst/>
          </a:prstGeom>
          <a:solidFill>
            <a:schemeClr val="accent1">
              <a:alpha val="26000"/>
            </a:schemeClr>
          </a:solidFill>
          <a:ln>
            <a:solidFill>
              <a:schemeClr val="accent1">
                <a:shade val="15000"/>
                <a:alpha val="42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0268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5F7BB53-63CC-83FD-12D7-B83E45BA8279}"/>
              </a:ext>
            </a:extLst>
          </p:cNvPr>
          <p:cNvSpPr txBox="1"/>
          <p:nvPr/>
        </p:nvSpPr>
        <p:spPr>
          <a:xfrm>
            <a:off x="0" y="0"/>
            <a:ext cx="12191999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Using </a:t>
            </a:r>
            <a:r>
              <a:rPr lang="en-US" sz="2400" b="1" dirty="0" err="1"/>
              <a:t>PropagateClimateState</a:t>
            </a:r>
            <a:r>
              <a:rPr lang="en-US" sz="2400" b="1" dirty="0"/>
              <a:t> to model Earth’s climate over time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4AF3CFE-5BE8-0F19-2071-EE92783259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472" y="666749"/>
            <a:ext cx="10942383" cy="590030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2D066D8-F5BC-03A2-A57A-1D5745D2E1C9}"/>
              </a:ext>
            </a:extLst>
          </p:cNvPr>
          <p:cNvSpPr txBox="1"/>
          <p:nvPr/>
        </p:nvSpPr>
        <p:spPr>
          <a:xfrm>
            <a:off x="5738223" y="5877966"/>
            <a:ext cx="4586517" cy="83099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The climate propagator predicts a new climate state after time dt</a:t>
            </a:r>
          </a:p>
        </p:txBody>
      </p:sp>
      <p:sp>
        <p:nvSpPr>
          <p:cNvPr id="4" name="Arc 3">
            <a:extLst>
              <a:ext uri="{FF2B5EF4-FFF2-40B4-BE49-F238E27FC236}">
                <a16:creationId xmlns:a16="http://schemas.microsoft.com/office/drawing/2014/main" id="{DAABFCA3-59EB-98B6-8EC2-F953EA181E99}"/>
              </a:ext>
            </a:extLst>
          </p:cNvPr>
          <p:cNvSpPr/>
          <p:nvPr/>
        </p:nvSpPr>
        <p:spPr>
          <a:xfrm flipH="1">
            <a:off x="-400052" y="3337560"/>
            <a:ext cx="6835141" cy="4217669"/>
          </a:xfrm>
          <a:prstGeom prst="arc">
            <a:avLst>
              <a:gd name="adj1" fmla="val 10782280"/>
              <a:gd name="adj2" fmla="val 13647742"/>
            </a:avLst>
          </a:prstGeom>
          <a:ln w="127000">
            <a:solidFill>
              <a:schemeClr val="accent1">
                <a:alpha val="10000"/>
              </a:schemeClr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89504C6-A102-9A6F-4774-D2F4C0412F90}"/>
              </a:ext>
            </a:extLst>
          </p:cNvPr>
          <p:cNvSpPr/>
          <p:nvPr/>
        </p:nvSpPr>
        <p:spPr>
          <a:xfrm>
            <a:off x="526472" y="2880360"/>
            <a:ext cx="5760028" cy="537210"/>
          </a:xfrm>
          <a:prstGeom prst="roundRect">
            <a:avLst/>
          </a:prstGeom>
          <a:solidFill>
            <a:schemeClr val="accent1">
              <a:alpha val="26000"/>
            </a:schemeClr>
          </a:solidFill>
          <a:ln>
            <a:solidFill>
              <a:schemeClr val="accent1">
                <a:shade val="15000"/>
                <a:alpha val="42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c 6">
            <a:extLst>
              <a:ext uri="{FF2B5EF4-FFF2-40B4-BE49-F238E27FC236}">
                <a16:creationId xmlns:a16="http://schemas.microsoft.com/office/drawing/2014/main" id="{4313DF38-4890-1683-1F2B-3E2A20DA8970}"/>
              </a:ext>
            </a:extLst>
          </p:cNvPr>
          <p:cNvSpPr/>
          <p:nvPr/>
        </p:nvSpPr>
        <p:spPr>
          <a:xfrm>
            <a:off x="1795038" y="5074054"/>
            <a:ext cx="2674620" cy="803912"/>
          </a:xfrm>
          <a:prstGeom prst="arc">
            <a:avLst>
              <a:gd name="adj1" fmla="val 10782280"/>
              <a:gd name="adj2" fmla="val 0"/>
            </a:avLst>
          </a:prstGeom>
          <a:ln w="127000">
            <a:solidFill>
              <a:schemeClr val="accent1">
                <a:alpha val="53000"/>
              </a:schemeClr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8139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5F7BB53-63CC-83FD-12D7-B83E45BA8279}"/>
              </a:ext>
            </a:extLst>
          </p:cNvPr>
          <p:cNvSpPr txBox="1"/>
          <p:nvPr/>
        </p:nvSpPr>
        <p:spPr>
          <a:xfrm>
            <a:off x="0" y="0"/>
            <a:ext cx="12191999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Using </a:t>
            </a:r>
            <a:r>
              <a:rPr lang="en-US" sz="2400" b="1" dirty="0" err="1"/>
              <a:t>PropagateClimateState</a:t>
            </a:r>
            <a:r>
              <a:rPr lang="en-US" sz="2400" b="1" dirty="0"/>
              <a:t> to model Earth’s climate over time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4AF3CFE-5BE8-0F19-2071-EE92783259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472" y="666749"/>
            <a:ext cx="10942383" cy="590030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2D066D8-F5BC-03A2-A57A-1D5745D2E1C9}"/>
              </a:ext>
            </a:extLst>
          </p:cNvPr>
          <p:cNvSpPr txBox="1"/>
          <p:nvPr/>
        </p:nvSpPr>
        <p:spPr>
          <a:xfrm>
            <a:off x="5738224" y="5881009"/>
            <a:ext cx="5309212" cy="83099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The new climate state is appended to the list of climate states</a:t>
            </a:r>
          </a:p>
        </p:txBody>
      </p:sp>
      <p:sp>
        <p:nvSpPr>
          <p:cNvPr id="4" name="Arc 3">
            <a:extLst>
              <a:ext uri="{FF2B5EF4-FFF2-40B4-BE49-F238E27FC236}">
                <a16:creationId xmlns:a16="http://schemas.microsoft.com/office/drawing/2014/main" id="{DAABFCA3-59EB-98B6-8EC2-F953EA181E99}"/>
              </a:ext>
            </a:extLst>
          </p:cNvPr>
          <p:cNvSpPr/>
          <p:nvPr/>
        </p:nvSpPr>
        <p:spPr>
          <a:xfrm flipH="1">
            <a:off x="-400052" y="3337560"/>
            <a:ext cx="6835141" cy="4217669"/>
          </a:xfrm>
          <a:prstGeom prst="arc">
            <a:avLst>
              <a:gd name="adj1" fmla="val 10782280"/>
              <a:gd name="adj2" fmla="val 13647742"/>
            </a:avLst>
          </a:prstGeom>
          <a:ln w="127000">
            <a:solidFill>
              <a:schemeClr val="accent1">
                <a:alpha val="12000"/>
              </a:schemeClr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89504C6-A102-9A6F-4774-D2F4C0412F90}"/>
              </a:ext>
            </a:extLst>
          </p:cNvPr>
          <p:cNvSpPr/>
          <p:nvPr/>
        </p:nvSpPr>
        <p:spPr>
          <a:xfrm>
            <a:off x="526472" y="2880360"/>
            <a:ext cx="5760028" cy="537210"/>
          </a:xfrm>
          <a:prstGeom prst="roundRect">
            <a:avLst/>
          </a:prstGeom>
          <a:solidFill>
            <a:schemeClr val="accent1">
              <a:alpha val="26000"/>
            </a:schemeClr>
          </a:solidFill>
          <a:ln>
            <a:solidFill>
              <a:schemeClr val="accent1">
                <a:shade val="15000"/>
                <a:alpha val="42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F796D094-56C8-2FCE-3E2B-A37B023DA0C6}"/>
              </a:ext>
            </a:extLst>
          </p:cNvPr>
          <p:cNvSpPr/>
          <p:nvPr/>
        </p:nvSpPr>
        <p:spPr>
          <a:xfrm rot="15946055">
            <a:off x="518117" y="5307022"/>
            <a:ext cx="661472" cy="1228628"/>
          </a:xfrm>
          <a:prstGeom prst="arc">
            <a:avLst>
              <a:gd name="adj1" fmla="val 10782280"/>
              <a:gd name="adj2" fmla="val 0"/>
            </a:avLst>
          </a:prstGeom>
          <a:ln w="127000">
            <a:solidFill>
              <a:schemeClr val="accent1">
                <a:alpha val="67000"/>
              </a:schemeClr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c 10">
            <a:extLst>
              <a:ext uri="{FF2B5EF4-FFF2-40B4-BE49-F238E27FC236}">
                <a16:creationId xmlns:a16="http://schemas.microsoft.com/office/drawing/2014/main" id="{E46C0825-FE3F-4EE2-8E49-F814350AB25F}"/>
              </a:ext>
            </a:extLst>
          </p:cNvPr>
          <p:cNvSpPr/>
          <p:nvPr/>
        </p:nvSpPr>
        <p:spPr>
          <a:xfrm>
            <a:off x="1795038" y="5074054"/>
            <a:ext cx="2674620" cy="803912"/>
          </a:xfrm>
          <a:prstGeom prst="arc">
            <a:avLst>
              <a:gd name="adj1" fmla="val 10782280"/>
              <a:gd name="adj2" fmla="val 0"/>
            </a:avLst>
          </a:prstGeom>
          <a:ln w="127000">
            <a:solidFill>
              <a:schemeClr val="accent1">
                <a:alpha val="26000"/>
              </a:schemeClr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6330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5F7BB53-63CC-83FD-12D7-B83E45BA8279}"/>
              </a:ext>
            </a:extLst>
          </p:cNvPr>
          <p:cNvSpPr txBox="1"/>
          <p:nvPr/>
        </p:nvSpPr>
        <p:spPr>
          <a:xfrm>
            <a:off x="0" y="0"/>
            <a:ext cx="12191999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Using </a:t>
            </a:r>
            <a:r>
              <a:rPr lang="en-US" sz="2400" b="1" dirty="0" err="1"/>
              <a:t>PropagateClimateState</a:t>
            </a:r>
            <a:r>
              <a:rPr lang="en-US" sz="2400" b="1" dirty="0"/>
              <a:t> to model Earth’s climate over time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4AF3CFE-5BE8-0F19-2071-EE92783259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472" y="666749"/>
            <a:ext cx="10942383" cy="5900305"/>
          </a:xfrm>
          <a:prstGeom prst="rect">
            <a:avLst/>
          </a:prstGeom>
        </p:spPr>
      </p:pic>
      <p:sp>
        <p:nvSpPr>
          <p:cNvPr id="4" name="Arc 3">
            <a:extLst>
              <a:ext uri="{FF2B5EF4-FFF2-40B4-BE49-F238E27FC236}">
                <a16:creationId xmlns:a16="http://schemas.microsoft.com/office/drawing/2014/main" id="{DAABFCA3-59EB-98B6-8EC2-F953EA181E99}"/>
              </a:ext>
            </a:extLst>
          </p:cNvPr>
          <p:cNvSpPr/>
          <p:nvPr/>
        </p:nvSpPr>
        <p:spPr>
          <a:xfrm flipH="1">
            <a:off x="-400052" y="3337560"/>
            <a:ext cx="6835141" cy="4217669"/>
          </a:xfrm>
          <a:prstGeom prst="arc">
            <a:avLst>
              <a:gd name="adj1" fmla="val 10782280"/>
              <a:gd name="adj2" fmla="val 13647742"/>
            </a:avLst>
          </a:prstGeom>
          <a:ln w="127000">
            <a:solidFill>
              <a:schemeClr val="accent1">
                <a:alpha val="13000"/>
              </a:schemeClr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89504C6-A102-9A6F-4774-D2F4C0412F90}"/>
              </a:ext>
            </a:extLst>
          </p:cNvPr>
          <p:cNvSpPr/>
          <p:nvPr/>
        </p:nvSpPr>
        <p:spPr>
          <a:xfrm>
            <a:off x="526472" y="2880360"/>
            <a:ext cx="5760028" cy="537210"/>
          </a:xfrm>
          <a:prstGeom prst="roundRect">
            <a:avLst/>
          </a:prstGeom>
          <a:solidFill>
            <a:schemeClr val="accent1">
              <a:alpha val="26000"/>
            </a:schemeClr>
          </a:solidFill>
          <a:ln>
            <a:solidFill>
              <a:schemeClr val="accent1">
                <a:shade val="15000"/>
                <a:alpha val="42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F796D094-56C8-2FCE-3E2B-A37B023DA0C6}"/>
              </a:ext>
            </a:extLst>
          </p:cNvPr>
          <p:cNvSpPr/>
          <p:nvPr/>
        </p:nvSpPr>
        <p:spPr>
          <a:xfrm rot="15946055">
            <a:off x="518117" y="5307022"/>
            <a:ext cx="661472" cy="1228628"/>
          </a:xfrm>
          <a:prstGeom prst="arc">
            <a:avLst>
              <a:gd name="adj1" fmla="val 10782280"/>
              <a:gd name="adj2" fmla="val 0"/>
            </a:avLst>
          </a:prstGeom>
          <a:ln w="127000">
            <a:solidFill>
              <a:schemeClr val="accent1">
                <a:alpha val="21000"/>
              </a:schemeClr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c 10">
            <a:extLst>
              <a:ext uri="{FF2B5EF4-FFF2-40B4-BE49-F238E27FC236}">
                <a16:creationId xmlns:a16="http://schemas.microsoft.com/office/drawing/2014/main" id="{E46C0825-FE3F-4EE2-8E49-F814350AB25F}"/>
              </a:ext>
            </a:extLst>
          </p:cNvPr>
          <p:cNvSpPr/>
          <p:nvPr/>
        </p:nvSpPr>
        <p:spPr>
          <a:xfrm>
            <a:off x="1795038" y="5074054"/>
            <a:ext cx="2674620" cy="803912"/>
          </a:xfrm>
          <a:prstGeom prst="arc">
            <a:avLst>
              <a:gd name="adj1" fmla="val 10782280"/>
              <a:gd name="adj2" fmla="val 0"/>
            </a:avLst>
          </a:prstGeom>
          <a:ln w="127000">
            <a:solidFill>
              <a:schemeClr val="accent1">
                <a:alpha val="19000"/>
              </a:schemeClr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c 6">
            <a:extLst>
              <a:ext uri="{FF2B5EF4-FFF2-40B4-BE49-F238E27FC236}">
                <a16:creationId xmlns:a16="http://schemas.microsoft.com/office/drawing/2014/main" id="{79A3AE30-DF63-9B85-8CE5-2A1FD8DC0DB7}"/>
              </a:ext>
            </a:extLst>
          </p:cNvPr>
          <p:cNvSpPr/>
          <p:nvPr/>
        </p:nvSpPr>
        <p:spPr>
          <a:xfrm flipH="1" flipV="1">
            <a:off x="1880232" y="5416300"/>
            <a:ext cx="4006217" cy="666749"/>
          </a:xfrm>
          <a:prstGeom prst="arc">
            <a:avLst>
              <a:gd name="adj1" fmla="val 10782280"/>
              <a:gd name="adj2" fmla="val 0"/>
            </a:avLst>
          </a:prstGeom>
          <a:ln w="127000">
            <a:solidFill>
              <a:schemeClr val="accent1">
                <a:alpha val="66000"/>
              </a:schemeClr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63232A-DC26-4F9A-241B-077161225B32}"/>
              </a:ext>
            </a:extLst>
          </p:cNvPr>
          <p:cNvSpPr txBox="1"/>
          <p:nvPr/>
        </p:nvSpPr>
        <p:spPr>
          <a:xfrm>
            <a:off x="5738224" y="5881009"/>
            <a:ext cx="6124962" cy="83099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The new climate state is also passed on to the propagator to make the next climate state</a:t>
            </a:r>
          </a:p>
        </p:txBody>
      </p:sp>
    </p:spTree>
    <p:extLst>
      <p:ext uri="{BB962C8B-B14F-4D97-AF65-F5344CB8AC3E}">
        <p14:creationId xmlns:p14="http://schemas.microsoft.com/office/powerpoint/2010/main" val="13549877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</TotalTime>
  <Words>397</Words>
  <Application>Microsoft Macintosh PowerPoint</Application>
  <PresentationFormat>Widescreen</PresentationFormat>
  <Paragraphs>43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Steven</dc:creator>
  <cp:lastModifiedBy>Steven</cp:lastModifiedBy>
  <cp:revision>16</cp:revision>
  <dcterms:created xsi:type="dcterms:W3CDTF">2023-10-27T13:32:49Z</dcterms:created>
  <dcterms:modified xsi:type="dcterms:W3CDTF">2023-10-27T22:29:01Z</dcterms:modified>
</cp:coreProperties>
</file>